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1"/>
  </p:sldMasterIdLst>
  <p:notesMasterIdLst>
    <p:notesMasterId r:id="rId14"/>
  </p:notesMasterIdLst>
  <p:sldIdLst>
    <p:sldId id="278" r:id="rId2"/>
    <p:sldId id="276" r:id="rId3"/>
    <p:sldId id="266" r:id="rId4"/>
    <p:sldId id="267" r:id="rId5"/>
    <p:sldId id="268" r:id="rId6"/>
    <p:sldId id="274" r:id="rId7"/>
    <p:sldId id="269" r:id="rId8"/>
    <p:sldId id="270" r:id="rId9"/>
    <p:sldId id="271" r:id="rId10"/>
    <p:sldId id="272" r:id="rId11"/>
    <p:sldId id="273" r:id="rId12"/>
    <p:sldId id="27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130"/>
    <p:restoredTop sz="94694"/>
  </p:normalViewPr>
  <p:slideViewPr>
    <p:cSldViewPr snapToGrid="0" snapToObjects="1">
      <p:cViewPr varScale="1">
        <p:scale>
          <a:sx n="86" d="100"/>
          <a:sy n="86" d="100"/>
        </p:scale>
        <p:origin x="23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9598D-8652-194B-B8D9-752ACC17DE05}" type="datetimeFigureOut">
              <a:rPr lang="en-GB" smtClean="0"/>
              <a:t>12/06/2019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30F817-487F-FD43-839E-F4E962C4B7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235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F9DDCAF-FD37-D34E-A07B-E41F0E2B2B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F98109-DCAE-0A43-B97C-1000A7A214E4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2847D13F-F97A-A94E-A581-494881812B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130CC635-8A38-0947-BDB4-CCD2FB5492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6329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F829BC8-67F1-1341-AB83-4FFC17090F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B15FAD-E6A9-5040-A685-5606004CBB7F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69807C33-EDD5-DE44-A635-B8C5F7DB42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DCC5ADBD-0150-434F-8E28-897622ECCB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07918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5089E33-8BF0-7B49-803F-A476B5025F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896C86-B540-FC47-ABC7-34EF34D34924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7004BA83-ACCE-574C-BB03-FAE97BCD0F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C2398419-0BE9-6245-BFEC-65F2D8D093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1838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4C92833-5EB6-5D4D-86B4-1100E7900E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34BDA1-EAD6-294D-949F-2AE3A9CED5F3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64514" name="Rectangle 2">
            <a:extLst>
              <a:ext uri="{FF2B5EF4-FFF2-40B4-BE49-F238E27FC236}">
                <a16:creationId xmlns:a16="http://schemas.microsoft.com/office/drawing/2014/main" id="{F69DE746-1C41-B648-9896-DAA8B27051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37F57469-CB9E-F943-A492-53B0525A85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6049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7EA514C-9434-AB43-9412-83FB2BA07A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3718ED-73CC-7448-96D2-3AEABF5D759B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B03BCC86-7DC1-7748-B8E1-216632C5A3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35D7A632-05BC-DE41-BBEB-D85CE6C313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56049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0C4EE56-E12B-274A-9F13-306FAFDEE0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8FD17C-27B5-4743-84DD-5AFC2B9D6700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DFF10374-5E2C-9846-93C2-47425180C0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7CC4258E-6123-F449-8FF3-47C8B158F7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5174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0EFE682-CD1C-1C46-969A-868DFB8479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9EBB3B-B481-2543-A516-8210D327F471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523FD40C-1B91-5E47-92B7-BA9D0AAE48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EE36335F-51F3-8144-B761-A62945FC5B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51758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1BC3817-37F4-F347-B223-A95E3035AB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2A3E2A-B712-B441-AC4D-682D40EC05B4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CB1D2959-FF4B-1642-BD47-25F96CE8B0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4370ED0E-1BBB-6F49-B6AE-7E96164889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39288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94A3B52-CC4A-2B48-B125-9743C4E247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70B21C-953B-9541-8FF1-08FDEE60D368}" type="slidenum">
              <a:rPr lang="en-GB" altLang="en-US"/>
              <a:pPr/>
              <a:t>11</a:t>
            </a:fld>
            <a:endParaRPr lang="en-GB" altLang="en-US"/>
          </a:p>
        </p:txBody>
      </p:sp>
      <p:sp>
        <p:nvSpPr>
          <p:cNvPr id="62466" name="Rectangle 2">
            <a:extLst>
              <a:ext uri="{FF2B5EF4-FFF2-40B4-BE49-F238E27FC236}">
                <a16:creationId xmlns:a16="http://schemas.microsoft.com/office/drawing/2014/main" id="{FC22BC5C-FD3F-F94C-A3E5-60BA660F57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D5B6DB35-C666-724B-84CC-748033DE41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2030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BEFD6-EA2E-8D46-82D0-18F80DD40F18}" type="datetimeFigureOut">
              <a:rPr lang="en-GB" smtClean="0"/>
              <a:t>12/06/2019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54E99ED-083F-B146-A73D-E2E85095F4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32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BEFD6-EA2E-8D46-82D0-18F80DD40F18}" type="datetimeFigureOut">
              <a:rPr lang="en-GB" smtClean="0"/>
              <a:t>12/06/2019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54E99ED-083F-B146-A73D-E2E85095F4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60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BEFD6-EA2E-8D46-82D0-18F80DD40F18}" type="datetimeFigureOut">
              <a:rPr lang="en-GB" smtClean="0"/>
              <a:t>12/06/2019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54E99ED-083F-B146-A73D-E2E85095F42D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86190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BEFD6-EA2E-8D46-82D0-18F80DD40F18}" type="datetimeFigureOut">
              <a:rPr lang="en-GB" smtClean="0"/>
              <a:t>12/06/2019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54E99ED-083F-B146-A73D-E2E85095F4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4382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BEFD6-EA2E-8D46-82D0-18F80DD40F18}" type="datetimeFigureOut">
              <a:rPr lang="en-GB" smtClean="0"/>
              <a:t>12/06/2019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54E99ED-083F-B146-A73D-E2E85095F42D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58534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BEFD6-EA2E-8D46-82D0-18F80DD40F18}" type="datetimeFigureOut">
              <a:rPr lang="en-GB" smtClean="0"/>
              <a:t>12/06/2019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54E99ED-083F-B146-A73D-E2E85095F4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9452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BEFD6-EA2E-8D46-82D0-18F80DD40F18}" type="datetimeFigureOut">
              <a:rPr lang="en-GB" smtClean="0"/>
              <a:t>12/06/2019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99ED-083F-B146-A73D-E2E85095F4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75935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BEFD6-EA2E-8D46-82D0-18F80DD40F18}" type="datetimeFigureOut">
              <a:rPr lang="en-GB" smtClean="0"/>
              <a:t>12/06/2019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99ED-083F-B146-A73D-E2E85095F4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079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BEFD6-EA2E-8D46-82D0-18F80DD40F18}" type="datetimeFigureOut">
              <a:rPr lang="en-GB" smtClean="0"/>
              <a:t>12/06/2019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99ED-083F-B146-A73D-E2E85095F4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727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BEFD6-EA2E-8D46-82D0-18F80DD40F18}" type="datetimeFigureOut">
              <a:rPr lang="en-GB" smtClean="0"/>
              <a:t>12/06/2019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54E99ED-083F-B146-A73D-E2E85095F4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078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BEFD6-EA2E-8D46-82D0-18F80DD40F18}" type="datetimeFigureOut">
              <a:rPr lang="en-GB" smtClean="0"/>
              <a:t>12/06/2019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54E99ED-083F-B146-A73D-E2E85095F4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572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BEFD6-EA2E-8D46-82D0-18F80DD40F18}" type="datetimeFigureOut">
              <a:rPr lang="en-GB" smtClean="0"/>
              <a:t>12/06/2019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54E99ED-083F-B146-A73D-E2E85095F4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422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BEFD6-EA2E-8D46-82D0-18F80DD40F18}" type="datetimeFigureOut">
              <a:rPr lang="en-GB" smtClean="0"/>
              <a:t>12/06/2019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99ED-083F-B146-A73D-E2E85095F4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626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BEFD6-EA2E-8D46-82D0-18F80DD40F18}" type="datetimeFigureOut">
              <a:rPr lang="en-GB" smtClean="0"/>
              <a:t>12/06/2019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99ED-083F-B146-A73D-E2E85095F4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9750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BEFD6-EA2E-8D46-82D0-18F80DD40F18}" type="datetimeFigureOut">
              <a:rPr lang="en-GB" smtClean="0"/>
              <a:t>12/06/2019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99ED-083F-B146-A73D-E2E85095F4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551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BEFD6-EA2E-8D46-82D0-18F80DD40F18}" type="datetimeFigureOut">
              <a:rPr lang="en-GB" smtClean="0"/>
              <a:t>12/06/2019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54E99ED-083F-B146-A73D-E2E85095F4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250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BEFD6-EA2E-8D46-82D0-18F80DD40F18}" type="datetimeFigureOut">
              <a:rPr lang="en-GB" smtClean="0"/>
              <a:t>12/06/2019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54E99ED-083F-B146-A73D-E2E85095F4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772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E189C5A-7CA6-2848-8FF7-55D22648FE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use hypnosis clinically? 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4FD1668-FDD7-024A-9C4A-6D9095E536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Utilizing hypnotic phenomena – </a:t>
            </a:r>
            <a:br>
              <a:rPr lang="en-GB" sz="3200" b="1" dirty="0"/>
            </a:br>
            <a:r>
              <a:rPr lang="en-US" sz="3200" b="1" dirty="0"/>
              <a:t>applications in clinical practice.</a:t>
            </a:r>
            <a:br>
              <a:rPr lang="en-GB" sz="3200" b="1" dirty="0"/>
            </a:b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42385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>
            <a:extLst>
              <a:ext uri="{FF2B5EF4-FFF2-40B4-BE49-F238E27FC236}">
                <a16:creationId xmlns:a16="http://schemas.microsoft.com/office/drawing/2014/main" id="{31972CCC-39DE-494C-BC5C-E05B777477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Modification of Physiology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B336139B-B9C3-254E-9F5B-7561C15FC0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Hormonal </a:t>
            </a:r>
          </a:p>
          <a:p>
            <a:pPr lvl="1"/>
            <a:r>
              <a:rPr lang="en-GB" altLang="en-US"/>
              <a:t>Irregular periods / infertility</a:t>
            </a:r>
          </a:p>
          <a:p>
            <a:r>
              <a:rPr lang="en-GB" altLang="en-US"/>
              <a:t>Reduction of bleeding</a:t>
            </a:r>
          </a:p>
          <a:p>
            <a:pPr lvl="1"/>
            <a:r>
              <a:rPr lang="en-GB" altLang="en-US"/>
              <a:t>Surgery </a:t>
            </a:r>
          </a:p>
          <a:p>
            <a:pPr lvl="1"/>
            <a:r>
              <a:rPr lang="en-GB" altLang="en-US"/>
              <a:t>Menorrhagia</a:t>
            </a:r>
          </a:p>
          <a:p>
            <a:r>
              <a:rPr lang="en-GB" altLang="en-US"/>
              <a:t>Reduction of salivation</a:t>
            </a:r>
          </a:p>
          <a:p>
            <a:pPr>
              <a:buFont typeface="Wingdings" pitchFamily="2" charset="2"/>
              <a:buNone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67895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>
            <a:extLst>
              <a:ext uri="{FF2B5EF4-FFF2-40B4-BE49-F238E27FC236}">
                <a16:creationId xmlns:a16="http://schemas.microsoft.com/office/drawing/2014/main" id="{24B9232B-FFCA-DC4F-B17B-EFC9405DA6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Other Features of Hypnosis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503AB5A6-281B-E344-9328-3D2A173E8E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Enhanced memory???</a:t>
            </a:r>
          </a:p>
          <a:p>
            <a:r>
              <a:rPr lang="en-GB" altLang="en-US"/>
              <a:t>Dissociation</a:t>
            </a:r>
          </a:p>
          <a:p>
            <a:r>
              <a:rPr lang="en-GB" altLang="en-US"/>
              <a:t>Hidden Observer</a:t>
            </a:r>
          </a:p>
          <a:p>
            <a:r>
              <a:rPr lang="en-GB" altLang="en-US"/>
              <a:t>Ideomotor responses</a:t>
            </a:r>
          </a:p>
          <a:p>
            <a:r>
              <a:rPr lang="en-GB" altLang="en-US"/>
              <a:t>Post hypnotic suggestion</a:t>
            </a:r>
          </a:p>
        </p:txBody>
      </p:sp>
    </p:spTree>
    <p:extLst>
      <p:ext uri="{BB962C8B-B14F-4D97-AF65-F5344CB8AC3E}">
        <p14:creationId xmlns:p14="http://schemas.microsoft.com/office/powerpoint/2010/main" val="521630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/>
      <p:bldP spid="6144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AutoShape 2">
            <a:extLst>
              <a:ext uri="{FF2B5EF4-FFF2-40B4-BE49-F238E27FC236}">
                <a16:creationId xmlns:a16="http://schemas.microsoft.com/office/drawing/2014/main" id="{BDFE6B7B-D4C2-7F4B-B24C-C2AA9DFC9E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Important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05DAEE20-0EB8-944E-B574-0900CAE1FD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You won’t see all of these phenomena all of the time</a:t>
            </a:r>
          </a:p>
          <a:p>
            <a:r>
              <a:rPr lang="en-GB" altLang="en-US" dirty="0"/>
              <a:t>You may see some of these phenomena some of the time</a:t>
            </a:r>
          </a:p>
          <a:p>
            <a:r>
              <a:rPr lang="en-GB" altLang="en-US" dirty="0"/>
              <a:t>Responses may vary in the same person </a:t>
            </a:r>
            <a:r>
              <a:rPr lang="en-GB" altLang="en-US"/>
              <a:t>over time </a:t>
            </a:r>
            <a:r>
              <a:rPr lang="en-GB" altLang="en-US" dirty="0"/>
              <a:t>depending on their needs</a:t>
            </a:r>
          </a:p>
          <a:p>
            <a:r>
              <a:rPr lang="en-GB" altLang="en-US" dirty="0"/>
              <a:t>Responses may vary with different combinations of patient and therapist</a:t>
            </a:r>
          </a:p>
        </p:txBody>
      </p:sp>
    </p:spTree>
    <p:extLst>
      <p:ext uri="{BB962C8B-B14F-4D97-AF65-F5344CB8AC3E}">
        <p14:creationId xmlns:p14="http://schemas.microsoft.com/office/powerpoint/2010/main" val="4268736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/>
      <p:bldP spid="7270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AutoShape 2">
            <a:extLst>
              <a:ext uri="{FF2B5EF4-FFF2-40B4-BE49-F238E27FC236}">
                <a16:creationId xmlns:a16="http://schemas.microsoft.com/office/drawing/2014/main" id="{BDFE6B7B-D4C2-7F4B-B24C-C2AA9DFC9E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Hypnotic </a:t>
            </a:r>
            <a:r>
              <a:rPr lang="en-GB" altLang="en-US"/>
              <a:t>Phenomena:</a:t>
            </a:r>
            <a:br>
              <a:rPr lang="en-GB" altLang="en-US"/>
            </a:br>
            <a:r>
              <a:rPr lang="en-GB" altLang="en-US"/>
              <a:t>Important</a:t>
            </a:r>
            <a:endParaRPr lang="en-GB" altLang="en-US" dirty="0"/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05DAEE20-0EB8-944E-B574-0900CAE1FD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You won’t see all of these phenomena all of the time</a:t>
            </a:r>
          </a:p>
          <a:p>
            <a:r>
              <a:rPr lang="en-GB" altLang="en-US"/>
              <a:t>You may see some of these phenomena some of the time</a:t>
            </a:r>
          </a:p>
        </p:txBody>
      </p:sp>
    </p:spTree>
    <p:extLst>
      <p:ext uri="{BB962C8B-B14F-4D97-AF65-F5344CB8AC3E}">
        <p14:creationId xmlns:p14="http://schemas.microsoft.com/office/powerpoint/2010/main" val="1779553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/>
      <p:bldP spid="7270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>
            <a:extLst>
              <a:ext uri="{FF2B5EF4-FFF2-40B4-BE49-F238E27FC236}">
                <a16:creationId xmlns:a16="http://schemas.microsoft.com/office/drawing/2014/main" id="{BC472A48-C428-F24D-9BA5-B21CD322B8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Hypnotic Phenomena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EC43789F-F193-EE4E-A994-A74FCDFFE8C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GB" altLang="en-US" dirty="0"/>
          </a:p>
          <a:p>
            <a:endParaRPr lang="en-GB" altLang="en-US" dirty="0"/>
          </a:p>
          <a:p>
            <a:r>
              <a:rPr lang="en-GB" altLang="en-US" dirty="0"/>
              <a:t>These phenomena don’t happen spontaneously but require an appropriate suggestion</a:t>
            </a:r>
          </a:p>
          <a:p>
            <a:r>
              <a:rPr lang="en-GB" altLang="en-US" dirty="0"/>
              <a:t>Physiology mimics that of the suggested (imagined) experience </a:t>
            </a:r>
          </a:p>
          <a:p>
            <a:pPr marL="0" indent="0">
              <a:buNone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821743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1" grpId="0" build="p"/>
      <p:bldP spid="43011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>
            <a:extLst>
              <a:ext uri="{FF2B5EF4-FFF2-40B4-BE49-F238E27FC236}">
                <a16:creationId xmlns:a16="http://schemas.microsoft.com/office/drawing/2014/main" id="{7285CDDF-4EB9-B340-A8F3-D887219F32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Hypnotic Phenomena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C23DDF82-0CE1-FE4C-B0F5-ABC3D13862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/>
              <a:t>Vision: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Blindness</a:t>
            </a:r>
          </a:p>
          <a:p>
            <a:pPr lvl="2">
              <a:lnSpc>
                <a:spcPct val="90000"/>
              </a:lnSpc>
            </a:pPr>
            <a:r>
              <a:rPr lang="en-GB" altLang="en-US"/>
              <a:t>Total (evidence from visual evoked potentials)</a:t>
            </a:r>
          </a:p>
          <a:p>
            <a:pPr lvl="2">
              <a:lnSpc>
                <a:spcPct val="90000"/>
              </a:lnSpc>
            </a:pPr>
            <a:r>
              <a:rPr lang="en-GB" altLang="en-US"/>
              <a:t>Selective e.g. numbers missing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Visual hallucinations</a:t>
            </a:r>
          </a:p>
          <a:p>
            <a:pPr>
              <a:lnSpc>
                <a:spcPct val="90000"/>
              </a:lnSpc>
            </a:pPr>
            <a:r>
              <a:rPr lang="en-GB" altLang="en-US"/>
              <a:t>Hearing: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Deafness (evidence from auditory evoked potentials)</a:t>
            </a:r>
          </a:p>
          <a:p>
            <a:pPr lvl="1">
              <a:lnSpc>
                <a:spcPct val="90000"/>
              </a:lnSpc>
            </a:pPr>
            <a:r>
              <a:rPr lang="en-GB" altLang="en-US"/>
              <a:t>Auditory hallucinations</a:t>
            </a:r>
          </a:p>
        </p:txBody>
      </p:sp>
    </p:spTree>
    <p:extLst>
      <p:ext uri="{BB962C8B-B14F-4D97-AF65-F5344CB8AC3E}">
        <p14:creationId xmlns:p14="http://schemas.microsoft.com/office/powerpoint/2010/main" val="485608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0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1000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59" grpId="0" build="p" bldLvl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>
            <a:extLst>
              <a:ext uri="{FF2B5EF4-FFF2-40B4-BE49-F238E27FC236}">
                <a16:creationId xmlns:a16="http://schemas.microsoft.com/office/drawing/2014/main" id="{91ECC99B-0678-8C4E-AE50-5D239B6C3A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Hypnotic Phenomena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1E2DFA6C-94E7-0646-9227-4224392A5E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altLang="en-US" sz="2400"/>
              <a:t>Touch</a:t>
            </a:r>
          </a:p>
          <a:p>
            <a:pPr lvl="1"/>
            <a:r>
              <a:rPr lang="en-GB" altLang="en-US" sz="2000"/>
              <a:t>Numbness</a:t>
            </a:r>
          </a:p>
          <a:p>
            <a:pPr lvl="1"/>
            <a:r>
              <a:rPr lang="en-GB" altLang="en-US" sz="2000"/>
              <a:t>Hypersensitivity </a:t>
            </a:r>
          </a:p>
          <a:p>
            <a:r>
              <a:rPr lang="en-GB" altLang="en-US" sz="2400"/>
              <a:t>Smell</a:t>
            </a:r>
          </a:p>
          <a:p>
            <a:r>
              <a:rPr lang="en-GB" altLang="en-US" sz="2400"/>
              <a:t>Taste</a:t>
            </a:r>
          </a:p>
          <a:p>
            <a:r>
              <a:rPr lang="en-GB" altLang="en-US" sz="2400"/>
              <a:t>Voluntary muscle: </a:t>
            </a:r>
          </a:p>
          <a:p>
            <a:pPr lvl="1"/>
            <a:r>
              <a:rPr lang="en-GB" altLang="en-US" sz="2000"/>
              <a:t>Increased strength?</a:t>
            </a:r>
          </a:p>
          <a:p>
            <a:pPr lvl="1"/>
            <a:r>
              <a:rPr lang="en-GB" altLang="en-US" sz="2000"/>
              <a:t>Rigidity/levitation</a:t>
            </a:r>
          </a:p>
          <a:p>
            <a:pPr lvl="1"/>
            <a:r>
              <a:rPr lang="en-GB" altLang="en-US" sz="2000"/>
              <a:t>Automatic movements</a:t>
            </a:r>
          </a:p>
        </p:txBody>
      </p:sp>
    </p:spTree>
    <p:extLst>
      <p:ext uri="{BB962C8B-B14F-4D97-AF65-F5344CB8AC3E}">
        <p14:creationId xmlns:p14="http://schemas.microsoft.com/office/powerpoint/2010/main" val="2287710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7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EEC0A2C3-0131-6245-B379-F482DBE02930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454150" y="0"/>
            <a:ext cx="69850" cy="762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1">
                <a:solidFill>
                  <a:srgbClr val="FF0000"/>
                </a:solidFill>
              </a:rPr>
              <a:t>   </a:t>
            </a:r>
            <a:endParaRPr lang="en-US" altLang="en-US"/>
          </a:p>
        </p:txBody>
      </p:sp>
      <p:pic>
        <p:nvPicPr>
          <p:cNvPr id="63491" name="Picture 3" descr="034">
            <a:extLst>
              <a:ext uri="{FF2B5EF4-FFF2-40B4-BE49-F238E27FC236}">
                <a16:creationId xmlns:a16="http://schemas.microsoft.com/office/drawing/2014/main" id="{C5E58C93-D6EC-6B42-AC58-BF2726ED1B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0" t="6972" r="6250" b="2777"/>
          <a:stretch>
            <a:fillRect/>
          </a:stretch>
        </p:blipFill>
        <p:spPr bwMode="auto">
          <a:xfrm>
            <a:off x="4495800" y="304800"/>
            <a:ext cx="3987800" cy="6172200"/>
          </a:xfrm>
          <a:prstGeom prst="rect">
            <a:avLst/>
          </a:prstGeom>
          <a:noFill/>
          <a:effectLst>
            <a:outerShdw dist="107763" dir="2700000" algn="ctr" rotWithShape="0">
              <a:srgbClr val="FF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9480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>
            <a:extLst>
              <a:ext uri="{FF2B5EF4-FFF2-40B4-BE49-F238E27FC236}">
                <a16:creationId xmlns:a16="http://schemas.microsoft.com/office/drawing/2014/main" id="{0EBFFB1B-177D-D34B-ADA6-7D7B84CB4E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Alteration of Perception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4476F350-30C6-1148-A987-570EAFA03D77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97566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endParaRPr lang="en-GB" altLang="en-US" sz="2400"/>
          </a:p>
          <a:p>
            <a:pPr>
              <a:lnSpc>
                <a:spcPct val="90000"/>
              </a:lnSpc>
            </a:pPr>
            <a:r>
              <a:rPr lang="en-GB" altLang="en-US" sz="2400"/>
              <a:t>Pain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Reduce acute pain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Manage chronic pain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In labour/surgical interventions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Time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Distortion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Regression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Sound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Tinnitus</a:t>
            </a:r>
          </a:p>
          <a:p>
            <a:pPr>
              <a:lnSpc>
                <a:spcPct val="90000"/>
              </a:lnSpc>
            </a:pPr>
            <a:endParaRPr lang="en-GB" altLang="en-US" sz="2400" b="1">
              <a:solidFill>
                <a:srgbClr val="000000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8D52C4F-7AC7-1443-9C3F-BC975E014BB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‘It won’t bother you’</a:t>
            </a:r>
          </a:p>
        </p:txBody>
      </p:sp>
    </p:spTree>
    <p:extLst>
      <p:ext uri="{BB962C8B-B14F-4D97-AF65-F5344CB8AC3E}">
        <p14:creationId xmlns:p14="http://schemas.microsoft.com/office/powerpoint/2010/main" val="3718677643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4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"/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400" fill="hold"/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400" fill="hold"/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"/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400" fill="hold"/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400" fill="hold"/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>
            <a:extLst>
              <a:ext uri="{FF2B5EF4-FFF2-40B4-BE49-F238E27FC236}">
                <a16:creationId xmlns:a16="http://schemas.microsoft.com/office/drawing/2014/main" id="{6B2BE599-E008-6B44-98CC-F980F49417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79650" y="333375"/>
            <a:ext cx="8388350" cy="1582738"/>
          </a:xfrm>
        </p:spPr>
        <p:txBody>
          <a:bodyPr/>
          <a:lstStyle/>
          <a:p>
            <a:r>
              <a:rPr lang="en-GB" altLang="en-US"/>
              <a:t>Access to Unconscious Processes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D1536AF2-98F4-3445-B13C-0127B9E722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19288" y="1844675"/>
            <a:ext cx="8382000" cy="3816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97566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2500" lnSpcReduction="10000"/>
          </a:bodyPr>
          <a:lstStyle/>
          <a:p>
            <a:endParaRPr lang="en-GB" altLang="en-US" sz="2400"/>
          </a:p>
          <a:p>
            <a:r>
              <a:rPr lang="en-GB" altLang="en-US" sz="2400"/>
              <a:t>Psychosomatic conditions</a:t>
            </a:r>
          </a:p>
          <a:p>
            <a:pPr lvl="1"/>
            <a:r>
              <a:rPr lang="en-GB" altLang="en-US" sz="2000"/>
              <a:t>Irritable bowel syndrome</a:t>
            </a:r>
          </a:p>
          <a:p>
            <a:pPr lvl="1"/>
            <a:r>
              <a:rPr lang="en-GB" altLang="en-US" sz="2000"/>
              <a:t>Insomnia</a:t>
            </a:r>
          </a:p>
          <a:p>
            <a:pPr lvl="1"/>
            <a:r>
              <a:rPr lang="en-GB" altLang="en-US" sz="2000"/>
              <a:t>Psychosexual problems</a:t>
            </a:r>
          </a:p>
          <a:p>
            <a:pPr lvl="1"/>
            <a:r>
              <a:rPr lang="en-GB" altLang="en-US" sz="2000"/>
              <a:t>Migraine</a:t>
            </a:r>
          </a:p>
          <a:p>
            <a:r>
              <a:rPr lang="en-GB" altLang="en-US" sz="2400"/>
              <a:t>Amazingly effective in PTSD</a:t>
            </a:r>
          </a:p>
          <a:p>
            <a:r>
              <a:rPr lang="en-GB" altLang="en-US" sz="2400"/>
              <a:t>Phobias</a:t>
            </a:r>
          </a:p>
          <a:p>
            <a:r>
              <a:rPr lang="en-GB" altLang="en-US" sz="2400"/>
              <a:t>Increased awareness of intuition</a:t>
            </a:r>
          </a:p>
          <a:p>
            <a:endParaRPr lang="en-GB" altLang="en-US" sz="2400"/>
          </a:p>
        </p:txBody>
      </p:sp>
    </p:spTree>
    <p:extLst>
      <p:ext uri="{BB962C8B-B14F-4D97-AF65-F5344CB8AC3E}">
        <p14:creationId xmlns:p14="http://schemas.microsoft.com/office/powerpoint/2010/main" val="1801317912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>
            <a:extLst>
              <a:ext uri="{FF2B5EF4-FFF2-40B4-BE49-F238E27FC236}">
                <a16:creationId xmlns:a16="http://schemas.microsoft.com/office/drawing/2014/main" id="{3BD9750E-A6DD-414A-AA79-BF51C0FCD0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24114" y="908051"/>
            <a:ext cx="8243887" cy="1008063"/>
          </a:xfrm>
        </p:spPr>
        <p:txBody>
          <a:bodyPr/>
          <a:lstStyle/>
          <a:p>
            <a:r>
              <a:rPr lang="en-GB" altLang="en-US" sz="3200"/>
              <a:t>Modification of Physiology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E8D8F190-5811-8E41-918A-D32538C5015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8214" y="2090738"/>
            <a:ext cx="8029575" cy="47672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97566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Wingdings" pitchFamily="2" charset="2"/>
              <a:buNone/>
            </a:pPr>
            <a:endParaRPr lang="en-GB" altLang="en-US" sz="2400"/>
          </a:p>
          <a:p>
            <a:r>
              <a:rPr lang="en-GB" altLang="en-US" sz="2400"/>
              <a:t>The stress response</a:t>
            </a:r>
          </a:p>
          <a:p>
            <a:pPr lvl="1"/>
            <a:r>
              <a:rPr lang="en-GB" altLang="en-US" sz="2000"/>
              <a:t>Anxiety                Relaxation</a:t>
            </a:r>
          </a:p>
          <a:p>
            <a:r>
              <a:rPr lang="en-GB" altLang="en-US" sz="2400"/>
              <a:t>Inflammation </a:t>
            </a:r>
          </a:p>
          <a:p>
            <a:pPr lvl="1"/>
            <a:r>
              <a:rPr lang="en-GB" altLang="en-US" sz="2000"/>
              <a:t>burns, eczema, asthma</a:t>
            </a:r>
          </a:p>
          <a:p>
            <a:r>
              <a:rPr lang="en-GB" altLang="en-US" sz="2400"/>
              <a:t>Changes in immune response</a:t>
            </a:r>
          </a:p>
          <a:p>
            <a:pPr lvl="1"/>
            <a:r>
              <a:rPr lang="en-GB" altLang="en-US" sz="2000"/>
              <a:t>Exam stress</a:t>
            </a:r>
          </a:p>
          <a:p>
            <a:pPr lvl="1"/>
            <a:r>
              <a:rPr lang="en-GB" altLang="en-US" sz="2000"/>
              <a:t>Cancer: psychoneuroimmunology</a:t>
            </a:r>
          </a:p>
        </p:txBody>
      </p:sp>
      <p:sp>
        <p:nvSpPr>
          <p:cNvPr id="53252" name="Line 4">
            <a:extLst>
              <a:ext uri="{FF2B5EF4-FFF2-40B4-BE49-F238E27FC236}">
                <a16:creationId xmlns:a16="http://schemas.microsoft.com/office/drawing/2014/main" id="{C34F161A-AC4C-FE44-BC4F-F825B8E9C929}"/>
              </a:ext>
            </a:extLst>
          </p:cNvPr>
          <p:cNvSpPr>
            <a:spLocks noChangeShapeType="1"/>
          </p:cNvSpPr>
          <p:nvPr/>
        </p:nvSpPr>
        <p:spPr bwMode="auto">
          <a:xfrm>
            <a:off x="4008438" y="3141663"/>
            <a:ext cx="863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4114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 bldLvl="2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266</Words>
  <Application>Microsoft Office PowerPoint</Application>
  <PresentationFormat>Widescreen</PresentationFormat>
  <Paragraphs>92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Wingdings</vt:lpstr>
      <vt:lpstr>Wingdings 3</vt:lpstr>
      <vt:lpstr>Wisp</vt:lpstr>
      <vt:lpstr>Why use hypnosis clinically? </vt:lpstr>
      <vt:lpstr>Hypnotic Phenomena: Important</vt:lpstr>
      <vt:lpstr>Hypnotic Phenomena</vt:lpstr>
      <vt:lpstr>Hypnotic Phenomena</vt:lpstr>
      <vt:lpstr>Hypnotic Phenomena</vt:lpstr>
      <vt:lpstr>PowerPoint Presentation</vt:lpstr>
      <vt:lpstr>Alteration of Perception</vt:lpstr>
      <vt:lpstr>Access to Unconscious Processes</vt:lpstr>
      <vt:lpstr>Modification of Physiology</vt:lpstr>
      <vt:lpstr>Modification of Physiology</vt:lpstr>
      <vt:lpstr>Other Features of Hypnosis</vt:lpstr>
      <vt:lpstr>Important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Hypnotic Phenomena: Important</dc:title>
  <dc:creator>Les Brann</dc:creator>
  <cp:lastModifiedBy>Hilary Walker</cp:lastModifiedBy>
  <cp:revision>8</cp:revision>
  <dcterms:created xsi:type="dcterms:W3CDTF">2019-05-29T08:39:06Z</dcterms:created>
  <dcterms:modified xsi:type="dcterms:W3CDTF">2019-06-12T09:32:30Z</dcterms:modified>
</cp:coreProperties>
</file>